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29" r:id="rId1"/>
  </p:sldMasterIdLst>
  <p:notesMasterIdLst>
    <p:notesMasterId r:id="rId12"/>
  </p:notesMasterIdLst>
  <p:sldIdLst>
    <p:sldId id="256" r:id="rId2"/>
    <p:sldId id="303" r:id="rId3"/>
    <p:sldId id="309" r:id="rId4"/>
    <p:sldId id="305" r:id="rId5"/>
    <p:sldId id="268" r:id="rId6"/>
    <p:sldId id="258" r:id="rId7"/>
    <p:sldId id="284" r:id="rId8"/>
    <p:sldId id="285" r:id="rId9"/>
    <p:sldId id="310" r:id="rId10"/>
    <p:sldId id="292" r:id="rId11"/>
  </p:sldIdLst>
  <p:sldSz cx="9144000" cy="5143500" type="screen16x9"/>
  <p:notesSz cx="6858000" cy="9144000"/>
  <p:embeddedFontLst>
    <p:embeddedFont>
      <p:font typeface="Calibri" pitchFamily="34" charset="0"/>
      <p:regular r:id="rId13"/>
      <p:bold r:id="rId14"/>
      <p:italic r:id="rId15"/>
      <p:boldItalic r:id="rId16"/>
    </p:embeddedFont>
    <p:embeddedFont>
      <p:font typeface="Oswald" charset="0"/>
      <p:regular r:id="rId17"/>
      <p:bold r:id="rId18"/>
    </p:embeddedFont>
    <p:embeddedFont>
      <p:font typeface="Ebrima" pitchFamily="2" charset="0"/>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660"/>
  </p:normalViewPr>
  <p:slideViewPr>
    <p:cSldViewPr snapToGrid="0">
      <p:cViewPr>
        <p:scale>
          <a:sx n="90" d="100"/>
          <a:sy n="90" d="100"/>
        </p:scale>
        <p:origin x="-1258" y="-41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945372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b716bf42a6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b716bf42a6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b716bf42a6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b716bf42a6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b716bf42a6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b716bf42a6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b716bf42a6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b716bf42a6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7/9/2024</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8821858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7/9/2024</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5766613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7/9/2024</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6583796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7/9/2024</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6544396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7/9/2024</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0711629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7/9/2024</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9272673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7/9/2024</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77649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7/9/2024</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9612700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7/9/2024</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67226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7/9/2024</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183837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7/9/2024</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7668644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latinLnBrk="0" hangingPunct="1"/>
            <a:fld id="{B41ABA4E-CD72-497B-97AA-7213B3980F60}" type="datetimeFigureOut">
              <a:rPr lang="en-US" smtClean="0"/>
              <a:pPr eaLnBrk="1" latinLnBrk="0" hangingPunct="1"/>
              <a:t>7/9/2024</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00818759"/>
      </p:ext>
    </p:extLst>
  </p:cSld>
  <p:clrMap bg1="dk1" tx1="lt1" bg2="dk2"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0" y="838425"/>
            <a:ext cx="5783400" cy="2033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b="1" dirty="0" smtClean="0">
                <a:latin typeface="Ebrima" pitchFamily="2" charset="0"/>
                <a:ea typeface="Ebrima" pitchFamily="2" charset="0"/>
                <a:cs typeface="Ebrima" pitchFamily="2" charset="0"/>
                <a:sym typeface="Oswald"/>
              </a:rPr>
              <a:t> </a:t>
            </a:r>
            <a:endParaRPr b="1" dirty="0">
              <a:latin typeface="Ebrima" pitchFamily="2" charset="0"/>
              <a:ea typeface="Ebrima" pitchFamily="2" charset="0"/>
              <a:cs typeface="Ebrima" pitchFamily="2" charset="0"/>
              <a:sym typeface="Oswald"/>
            </a:endParaRPr>
          </a:p>
        </p:txBody>
      </p:sp>
      <p:sp>
        <p:nvSpPr>
          <p:cNvPr id="64" name="Google Shape;64;p13"/>
          <p:cNvSpPr txBox="1">
            <a:spLocks noGrp="1"/>
          </p:cNvSpPr>
          <p:nvPr>
            <p:ph type="subTitle" idx="1"/>
          </p:nvPr>
        </p:nvSpPr>
        <p:spPr>
          <a:xfrm>
            <a:off x="228599" y="457201"/>
            <a:ext cx="8551333" cy="4284132"/>
          </a:xfrm>
          <a:prstGeom prst="rect">
            <a:avLst/>
          </a:prstGeom>
        </p:spPr>
        <p:txBody>
          <a:bodyPr spcFirstLastPara="1" wrap="square" lIns="91425" tIns="91425" rIns="91425" bIns="91425" anchor="t" anchorCtr="0">
            <a:normAutofit/>
          </a:bodyPr>
          <a:lstStyle/>
          <a:p>
            <a:pPr lvl="0">
              <a:spcBef>
                <a:spcPts val="0"/>
              </a:spcBef>
            </a:pPr>
            <a:r>
              <a:rPr lang="en-US" sz="2600" dirty="0" smtClean="0"/>
              <a:t>Transmission Lines </a:t>
            </a:r>
          </a:p>
          <a:p>
            <a:pPr lvl="0">
              <a:spcBef>
                <a:spcPts val="0"/>
              </a:spcBef>
            </a:pPr>
            <a:r>
              <a:rPr lang="en-US" sz="2600" dirty="0" smtClean="0"/>
              <a:t>Vector Network Analyzer</a:t>
            </a:r>
            <a:endParaRPr lang="en" sz="1500" dirty="0" smtClean="0"/>
          </a:p>
          <a:p>
            <a:pPr>
              <a:spcBef>
                <a:spcPts val="0"/>
              </a:spcBef>
            </a:pPr>
            <a:r>
              <a:rPr lang="en-US" sz="1900" dirty="0" smtClean="0"/>
              <a:t>June 18, 2024</a:t>
            </a:r>
            <a:endParaRPr lang="en-US" sz="1900" dirty="0"/>
          </a:p>
          <a:p>
            <a:pPr marL="0" lvl="0" indent="0" algn="ctr" rtl="0">
              <a:spcBef>
                <a:spcPts val="0"/>
              </a:spcBef>
              <a:spcAft>
                <a:spcPts val="0"/>
              </a:spcAft>
              <a:buNone/>
            </a:pPr>
            <a:endParaRPr lang="en" sz="1500" dirty="0"/>
          </a:p>
          <a:p>
            <a:pPr marL="0" lvl="0" indent="0" algn="ctr" rtl="0">
              <a:spcBef>
                <a:spcPts val="0"/>
              </a:spcBef>
              <a:spcAft>
                <a:spcPts val="0"/>
              </a:spcAft>
              <a:buNone/>
            </a:pPr>
            <a:endParaRPr lang="en" sz="1500" dirty="0" smtClean="0"/>
          </a:p>
          <a:p>
            <a:pPr marL="0" lvl="0" indent="0" algn="ctr" rtl="0">
              <a:spcBef>
                <a:spcPts val="0"/>
              </a:spcBef>
              <a:spcAft>
                <a:spcPts val="0"/>
              </a:spcAft>
              <a:buNone/>
            </a:pPr>
            <a:endParaRPr lang="en" sz="2000" dirty="0" smtClean="0"/>
          </a:p>
          <a:p>
            <a:pPr marL="0" lvl="0" indent="0" algn="ctr" rtl="0">
              <a:spcBef>
                <a:spcPts val="0"/>
              </a:spcBef>
              <a:spcAft>
                <a:spcPts val="0"/>
              </a:spcAft>
              <a:buNone/>
            </a:pPr>
            <a:endParaRPr lang="en" sz="2000" dirty="0" smtClean="0"/>
          </a:p>
          <a:p>
            <a:pPr marL="0" lvl="0" indent="0" algn="ctr" rtl="0">
              <a:spcBef>
                <a:spcPts val="0"/>
              </a:spcBef>
              <a:spcAft>
                <a:spcPts val="0"/>
              </a:spcAft>
              <a:buNone/>
            </a:pPr>
            <a:r>
              <a:rPr lang="en" sz="2100" dirty="0" smtClean="0"/>
              <a:t>Stephen Wilde</a:t>
            </a:r>
          </a:p>
          <a:p>
            <a:pPr marL="0" lvl="0" indent="0" algn="ctr" rtl="0">
              <a:spcBef>
                <a:spcPts val="0"/>
              </a:spcBef>
              <a:spcAft>
                <a:spcPts val="0"/>
              </a:spcAft>
              <a:buNone/>
            </a:pPr>
            <a:endParaRPr lang="en" sz="2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38" y="160313"/>
            <a:ext cx="8368200" cy="520171"/>
          </a:xfrm>
        </p:spPr>
        <p:txBody>
          <a:bodyPr>
            <a:noAutofit/>
          </a:bodyPr>
          <a:lstStyle/>
          <a:p>
            <a:pPr lvl="0"/>
            <a:r>
              <a:rPr lang="en-US" sz="2800" dirty="0" smtClean="0"/>
              <a:t>Summary</a:t>
            </a:r>
            <a:endParaRPr lang="en-US" sz="2800" dirty="0"/>
          </a:p>
        </p:txBody>
      </p:sp>
      <p:sp>
        <p:nvSpPr>
          <p:cNvPr id="4" name="Text Placeholder 2"/>
          <p:cNvSpPr>
            <a:spLocks noGrp="1"/>
          </p:cNvSpPr>
          <p:nvPr>
            <p:ph type="body" idx="1"/>
          </p:nvPr>
        </p:nvSpPr>
        <p:spPr>
          <a:xfrm>
            <a:off x="393404" y="1137683"/>
            <a:ext cx="8362695" cy="3730649"/>
          </a:xfrm>
        </p:spPr>
        <p:txBody>
          <a:bodyPr>
            <a:normAutofit/>
          </a:bodyPr>
          <a:lstStyle/>
          <a:p>
            <a:pPr marL="114300" lvl="0" indent="0">
              <a:buNone/>
            </a:pPr>
            <a:endParaRPr lang="en-US" sz="2500" dirty="0" smtClean="0"/>
          </a:p>
          <a:p>
            <a:pPr lvl="0"/>
            <a:r>
              <a:rPr lang="en-US" sz="2400" dirty="0" smtClean="0"/>
              <a:t>VNA’s (Vector Network Analyzers) are extremely useful for troubleshooting and analyzing transmission systems. When used correctly, the information gathered can reduce the time and expenses when installing new equipment or troubleshooting existing circuits.  </a:t>
            </a:r>
            <a:endParaRPr lang="en-US" sz="2400" dirty="0"/>
          </a:p>
        </p:txBody>
      </p:sp>
    </p:spTree>
    <p:extLst>
      <p:ext uri="{BB962C8B-B14F-4D97-AF65-F5344CB8AC3E}">
        <p14:creationId xmlns:p14="http://schemas.microsoft.com/office/powerpoint/2010/main" val="1600723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7900" y="101599"/>
            <a:ext cx="8368200" cy="4910667"/>
          </a:xfrm>
        </p:spPr>
        <p:txBody>
          <a:bodyPr>
            <a:normAutofit/>
          </a:bodyPr>
          <a:lstStyle/>
          <a:p>
            <a:pPr marL="114300" lvl="0" indent="0" algn="ctr">
              <a:buNone/>
            </a:pPr>
            <a:r>
              <a:rPr lang="en-US" sz="2000" dirty="0"/>
              <a:t>Transmission </a:t>
            </a:r>
            <a:r>
              <a:rPr lang="en-US" sz="2000" dirty="0" smtClean="0"/>
              <a:t>Lines</a:t>
            </a:r>
          </a:p>
          <a:p>
            <a:pPr marL="114300" lvl="0" indent="0" algn="ctr">
              <a:buNone/>
            </a:pPr>
            <a:endParaRPr lang="en-US" sz="2000" dirty="0"/>
          </a:p>
          <a:p>
            <a:pPr lvl="0"/>
            <a:r>
              <a:rPr lang="en-US" sz="2000" dirty="0" smtClean="0"/>
              <a:t>Routes the source voltage from </a:t>
            </a:r>
            <a:r>
              <a:rPr lang="en-US" sz="2000" dirty="0"/>
              <a:t>the transmitter, filter, or combiner system to the antenna system. </a:t>
            </a:r>
            <a:r>
              <a:rPr lang="en-US" sz="2000" dirty="0" smtClean="0"/>
              <a:t>Routes receive signals from antenna system to receiver. </a:t>
            </a:r>
            <a:endParaRPr lang="en-US" sz="2000" dirty="0"/>
          </a:p>
          <a:p>
            <a:pPr lvl="0"/>
            <a:endParaRPr lang="en-US" sz="2000" dirty="0" smtClean="0"/>
          </a:p>
          <a:p>
            <a:pPr marL="114300" lvl="0" indent="0">
              <a:buNone/>
            </a:pPr>
            <a:r>
              <a:rPr lang="en-US" sz="2000" dirty="0" smtClean="0"/>
              <a:t>Types </a:t>
            </a:r>
            <a:r>
              <a:rPr lang="en-US" sz="2000" dirty="0"/>
              <a:t>of Transmission Line</a:t>
            </a:r>
            <a:r>
              <a:rPr lang="en-US" sz="2000" dirty="0" smtClean="0"/>
              <a:t>:</a:t>
            </a:r>
          </a:p>
          <a:p>
            <a:pPr marL="114300" lvl="0" indent="0">
              <a:buNone/>
            </a:pPr>
            <a:endParaRPr lang="en-US" sz="2000" dirty="0"/>
          </a:p>
          <a:p>
            <a:pPr lvl="0"/>
            <a:r>
              <a:rPr lang="en-US" sz="2000" dirty="0"/>
              <a:t>Coax, </a:t>
            </a:r>
            <a:r>
              <a:rPr lang="en-US" sz="2000" dirty="0" err="1"/>
              <a:t>Heliax</a:t>
            </a:r>
            <a:endParaRPr lang="en-US" sz="2000" dirty="0"/>
          </a:p>
          <a:p>
            <a:pPr lvl="0"/>
            <a:r>
              <a:rPr lang="en-US" sz="2000" dirty="0"/>
              <a:t>Rigid Transmission line</a:t>
            </a:r>
          </a:p>
          <a:p>
            <a:pPr lvl="0"/>
            <a:r>
              <a:rPr lang="en-US" sz="2000" dirty="0"/>
              <a:t>Waveguide</a:t>
            </a:r>
          </a:p>
          <a:p>
            <a:endParaRPr lang="en-US" sz="2000" dirty="0"/>
          </a:p>
        </p:txBody>
      </p:sp>
    </p:spTree>
    <p:extLst>
      <p:ext uri="{BB962C8B-B14F-4D97-AF65-F5344CB8AC3E}">
        <p14:creationId xmlns:p14="http://schemas.microsoft.com/office/powerpoint/2010/main" val="808251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line sec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9392" y="394839"/>
            <a:ext cx="4043361" cy="147031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www.solidsignal.com/Product_Images/EW77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7725" y="2741756"/>
            <a:ext cx="1711323" cy="171132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ommscope HJ9HP-50 | HJ9-50, HELIAX High Power Air Dielectr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907" y="664283"/>
            <a:ext cx="3010426" cy="109926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ommscope LDF12RK-50 | LDF12-50, HELIAX Low Density Foam Co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799" y="2541213"/>
            <a:ext cx="3293534" cy="96215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1073" y="2387490"/>
            <a:ext cx="2351927" cy="1716548"/>
          </a:xfrm>
          <a:prstGeom prst="rect">
            <a:avLst/>
          </a:prstGeom>
        </p:spPr>
      </p:pic>
    </p:spTree>
    <p:extLst>
      <p:ext uri="{BB962C8B-B14F-4D97-AF65-F5344CB8AC3E}">
        <p14:creationId xmlns:p14="http://schemas.microsoft.com/office/powerpoint/2010/main" val="2115913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11" y="186267"/>
            <a:ext cx="3644899" cy="4859867"/>
          </a:xfrm>
          <a:prstGeom prst="rect">
            <a:avLst/>
          </a:prstGeom>
          <a:ln w="19050">
            <a:solidFill>
              <a:schemeClr val="tx1"/>
            </a:solidFill>
          </a:ln>
        </p:spPr>
      </p:pic>
      <p:cxnSp>
        <p:nvCxnSpPr>
          <p:cNvPr id="3" name="Straight Arrow Connector 2"/>
          <p:cNvCxnSpPr/>
          <p:nvPr/>
        </p:nvCxnSpPr>
        <p:spPr>
          <a:xfrm flipH="1" flipV="1">
            <a:off x="3903133" y="3615267"/>
            <a:ext cx="795867" cy="31326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6711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00" y="245374"/>
            <a:ext cx="8368200" cy="686100"/>
          </a:xfrm>
        </p:spPr>
        <p:txBody>
          <a:bodyPr>
            <a:normAutofit fontScale="90000"/>
          </a:bodyPr>
          <a:lstStyle/>
          <a:p>
            <a:r>
              <a:rPr lang="en-US" dirty="0" smtClean="0"/>
              <a:t>Impedance</a:t>
            </a:r>
            <a:endParaRPr lang="en-US" dirty="0"/>
          </a:p>
        </p:txBody>
      </p:sp>
      <p:sp>
        <p:nvSpPr>
          <p:cNvPr id="3" name="Text Placeholder 2"/>
          <p:cNvSpPr>
            <a:spLocks noGrp="1"/>
          </p:cNvSpPr>
          <p:nvPr>
            <p:ph type="body" idx="1"/>
          </p:nvPr>
        </p:nvSpPr>
        <p:spPr>
          <a:xfrm>
            <a:off x="393404" y="1137683"/>
            <a:ext cx="8362695" cy="3730649"/>
          </a:xfrm>
        </p:spPr>
        <p:txBody>
          <a:bodyPr>
            <a:normAutofit/>
          </a:bodyPr>
          <a:lstStyle/>
          <a:p>
            <a:pPr marL="114300" lvl="0" indent="0">
              <a:buNone/>
            </a:pPr>
            <a:r>
              <a:rPr lang="en-US" sz="2800" dirty="0" smtClean="0"/>
              <a:t>Typically transmission lines have an impedance of 50 ohms. Impedance ( Z ) = 50 +/- j0</a:t>
            </a:r>
          </a:p>
          <a:p>
            <a:pPr marL="114300" lvl="0" indent="0">
              <a:buNone/>
            </a:pPr>
            <a:endParaRPr lang="en-US" sz="2800" dirty="0"/>
          </a:p>
          <a:p>
            <a:pPr marL="114300" lvl="0" indent="0">
              <a:buNone/>
            </a:pPr>
            <a:r>
              <a:rPr lang="en-US" sz="2800" dirty="0" smtClean="0"/>
              <a:t>However, there are many high power TV broadcast circuits that use 75 ohm transmission line. 6-1/8’’, 7-3/16’’ and 8-3/16’’ are three popular sizes for high power 75 ohm transmission lines.</a:t>
            </a:r>
            <a:endParaRPr lang="en-US" sz="2400" dirty="0"/>
          </a:p>
          <a:p>
            <a:pPr marL="114300" indent="0">
              <a:buNone/>
            </a:pPr>
            <a:endParaRPr lang="en-US" sz="2500" dirty="0" smtClean="0"/>
          </a:p>
        </p:txBody>
      </p:sp>
    </p:spTree>
    <p:extLst>
      <p:ext uri="{BB962C8B-B14F-4D97-AF65-F5344CB8AC3E}">
        <p14:creationId xmlns:p14="http://schemas.microsoft.com/office/powerpoint/2010/main" val="3847594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34737" y="117784"/>
            <a:ext cx="8368200" cy="6861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dirty="0" smtClean="0"/>
              <a:t>Vector Network Analyzer</a:t>
            </a:r>
            <a:endParaRPr dirty="0"/>
          </a:p>
        </p:txBody>
      </p:sp>
      <p:sp>
        <p:nvSpPr>
          <p:cNvPr id="77" name="Google Shape;77;p15"/>
          <p:cNvSpPr txBox="1">
            <a:spLocks noGrp="1"/>
          </p:cNvSpPr>
          <p:nvPr>
            <p:ph type="body" idx="1"/>
          </p:nvPr>
        </p:nvSpPr>
        <p:spPr>
          <a:xfrm>
            <a:off x="356002" y="744279"/>
            <a:ext cx="8368200" cy="3965944"/>
          </a:xfrm>
          <a:prstGeom prst="rect">
            <a:avLst/>
          </a:prstGeom>
        </p:spPr>
        <p:txBody>
          <a:bodyPr spcFirstLastPara="1" wrap="square" lIns="91425" tIns="91425" rIns="91425" bIns="91425" anchor="t" anchorCtr="0">
            <a:normAutofit fontScale="92500" lnSpcReduction="10000"/>
          </a:bodyPr>
          <a:lstStyle/>
          <a:p>
            <a:pPr lvl="0"/>
            <a:endParaRPr lang="en-US" dirty="0" smtClean="0"/>
          </a:p>
          <a:p>
            <a:pPr marL="0" lvl="0" indent="0" algn="l" rtl="0">
              <a:spcBef>
                <a:spcPts val="0"/>
              </a:spcBef>
              <a:spcAft>
                <a:spcPts val="1200"/>
              </a:spcAft>
              <a:buNone/>
            </a:pPr>
            <a:r>
              <a:rPr lang="en-US" dirty="0" smtClean="0"/>
              <a:t>A test instrument that generates a source voltage used to analyze passive and/or active circuits. </a:t>
            </a:r>
          </a:p>
          <a:p>
            <a:pPr marL="0" lvl="0" indent="0" algn="l" rtl="0">
              <a:spcBef>
                <a:spcPts val="0"/>
              </a:spcBef>
              <a:spcAft>
                <a:spcPts val="1200"/>
              </a:spcAft>
              <a:buNone/>
            </a:pPr>
            <a:endParaRPr lang="en-US" dirty="0"/>
          </a:p>
          <a:p>
            <a:pPr marL="0" lvl="0" indent="0" algn="l" rtl="0">
              <a:spcBef>
                <a:spcPts val="0"/>
              </a:spcBef>
              <a:spcAft>
                <a:spcPts val="1200"/>
              </a:spcAft>
              <a:buNone/>
            </a:pPr>
            <a:r>
              <a:rPr lang="en-US" dirty="0" smtClean="0"/>
              <a:t>When used for broadcast transmission systems, it is typically used to measure and troubleshoot passive circuits, such as transmission lines, antenna systems, and filter/combiner systems. </a:t>
            </a:r>
            <a:endParaRP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34737" y="117784"/>
            <a:ext cx="8368200" cy="6861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dirty="0" smtClean="0"/>
              <a:t>Copper Mountain TR1300/1</a:t>
            </a:r>
            <a:endParaRPr dirty="0"/>
          </a:p>
        </p:txBody>
      </p:sp>
      <p:sp>
        <p:nvSpPr>
          <p:cNvPr id="77" name="Google Shape;77;p15"/>
          <p:cNvSpPr txBox="1">
            <a:spLocks noGrp="1"/>
          </p:cNvSpPr>
          <p:nvPr>
            <p:ph type="body" idx="1"/>
          </p:nvPr>
        </p:nvSpPr>
        <p:spPr>
          <a:xfrm>
            <a:off x="356002" y="744279"/>
            <a:ext cx="8368200" cy="3965944"/>
          </a:xfrm>
          <a:prstGeom prst="rect">
            <a:avLst/>
          </a:prstGeom>
        </p:spPr>
        <p:txBody>
          <a:bodyPr spcFirstLastPara="1" wrap="square" lIns="91425" tIns="91425" rIns="91425" bIns="91425" anchor="t" anchorCtr="0">
            <a:normAutofit/>
          </a:bodyPr>
          <a:lstStyle/>
          <a:p>
            <a:pPr lvl="0"/>
            <a:endParaRPr lang="en-US" dirty="0" smtClean="0"/>
          </a:p>
          <a:p>
            <a:pPr marL="0" lvl="0" indent="0" algn="l" rtl="0">
              <a:spcBef>
                <a:spcPts val="0"/>
              </a:spcBef>
              <a:spcAft>
                <a:spcPts val="1200"/>
              </a:spcAft>
              <a:buNone/>
            </a:pPr>
            <a:endParaRPr dirty="0"/>
          </a:p>
        </p:txBody>
      </p:sp>
      <p:pic>
        <p:nvPicPr>
          <p:cNvPr id="2050" name="Picture 2" descr="Image sl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6242" y="931334"/>
            <a:ext cx="42862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598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34737" y="117784"/>
            <a:ext cx="8368200" cy="6861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dirty="0" smtClean="0"/>
              <a:t>Frequency Domain</a:t>
            </a:r>
            <a:endParaRPr dirty="0"/>
          </a:p>
        </p:txBody>
      </p:sp>
      <p:sp>
        <p:nvSpPr>
          <p:cNvPr id="77" name="Google Shape;77;p15"/>
          <p:cNvSpPr txBox="1">
            <a:spLocks noGrp="1"/>
          </p:cNvSpPr>
          <p:nvPr>
            <p:ph type="body" idx="1"/>
          </p:nvPr>
        </p:nvSpPr>
        <p:spPr>
          <a:xfrm>
            <a:off x="356002" y="744279"/>
            <a:ext cx="8368200" cy="3965944"/>
          </a:xfrm>
          <a:prstGeom prst="rect">
            <a:avLst/>
          </a:prstGeom>
        </p:spPr>
        <p:txBody>
          <a:bodyPr spcFirstLastPara="1" wrap="square" lIns="91425" tIns="91425" rIns="91425" bIns="91425" anchor="t" anchorCtr="0">
            <a:normAutofit/>
          </a:bodyPr>
          <a:lstStyle/>
          <a:p>
            <a:pPr lvl="0"/>
            <a:endParaRPr lang="en-US" dirty="0" smtClean="0"/>
          </a:p>
          <a:p>
            <a:pPr marL="0" lvl="0" indent="0" algn="l" rtl="0">
              <a:spcBef>
                <a:spcPts val="0"/>
              </a:spcBef>
              <a:spcAft>
                <a:spcPts val="1200"/>
              </a:spcAft>
              <a:buNone/>
            </a:pP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670" y="870067"/>
            <a:ext cx="7313595" cy="3936753"/>
          </a:xfrm>
          <a:prstGeom prst="rect">
            <a:avLst/>
          </a:prstGeom>
          <a:ln w="28575">
            <a:solidFill>
              <a:schemeClr val="bg1"/>
            </a:solidFill>
          </a:ln>
        </p:spPr>
      </p:pic>
      <p:cxnSp>
        <p:nvCxnSpPr>
          <p:cNvPr id="4" name="Straight Arrow Connector 3"/>
          <p:cNvCxnSpPr/>
          <p:nvPr/>
        </p:nvCxnSpPr>
        <p:spPr>
          <a:xfrm>
            <a:off x="1481667" y="4258733"/>
            <a:ext cx="6434666" cy="0"/>
          </a:xfrm>
          <a:prstGeom prst="straightConnector1">
            <a:avLst/>
          </a:prstGeom>
          <a:ln w="412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174600" y="3787577"/>
            <a:ext cx="3048800" cy="307777"/>
          </a:xfrm>
          <a:prstGeom prst="rect">
            <a:avLst/>
          </a:prstGeom>
          <a:noFill/>
        </p:spPr>
        <p:txBody>
          <a:bodyPr wrap="square" rtlCol="0">
            <a:spAutoFit/>
          </a:bodyPr>
          <a:lstStyle/>
          <a:p>
            <a:r>
              <a:rPr lang="en-US" dirty="0" smtClean="0"/>
              <a:t>Frequency Increases left to right</a:t>
            </a:r>
            <a:endParaRPr lang="en-US" dirty="0"/>
          </a:p>
        </p:txBody>
      </p:sp>
      <p:sp>
        <p:nvSpPr>
          <p:cNvPr id="8" name="Rectangle 7"/>
          <p:cNvSpPr/>
          <p:nvPr/>
        </p:nvSpPr>
        <p:spPr>
          <a:xfrm>
            <a:off x="1244600" y="4597400"/>
            <a:ext cx="431800" cy="27093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780867" y="4614333"/>
            <a:ext cx="431800" cy="27093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3591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34737" y="117784"/>
            <a:ext cx="8368200" cy="6861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dirty="0" smtClean="0"/>
              <a:t>Time Domain (Distance)</a:t>
            </a:r>
            <a:endParaRPr dirty="0"/>
          </a:p>
        </p:txBody>
      </p:sp>
      <p:sp>
        <p:nvSpPr>
          <p:cNvPr id="77" name="Google Shape;77;p15"/>
          <p:cNvSpPr txBox="1">
            <a:spLocks noGrp="1"/>
          </p:cNvSpPr>
          <p:nvPr>
            <p:ph type="body" idx="1"/>
          </p:nvPr>
        </p:nvSpPr>
        <p:spPr>
          <a:xfrm>
            <a:off x="356002" y="744279"/>
            <a:ext cx="8368200" cy="3965944"/>
          </a:xfrm>
          <a:prstGeom prst="rect">
            <a:avLst/>
          </a:prstGeom>
        </p:spPr>
        <p:txBody>
          <a:bodyPr spcFirstLastPara="1" wrap="square" lIns="91425" tIns="91425" rIns="91425" bIns="91425" anchor="t" anchorCtr="0">
            <a:normAutofit/>
          </a:bodyPr>
          <a:lstStyle/>
          <a:p>
            <a:pPr lvl="0"/>
            <a:endParaRPr lang="en-US" dirty="0" smtClean="0"/>
          </a:p>
          <a:p>
            <a:pPr marL="0" lvl="0" indent="0" algn="l" rtl="0">
              <a:spcBef>
                <a:spcPts val="0"/>
              </a:spcBef>
              <a:spcAft>
                <a:spcPts val="1200"/>
              </a:spcAft>
              <a:buNone/>
            </a:pP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670" y="876724"/>
            <a:ext cx="7313595" cy="3923439"/>
          </a:xfrm>
          <a:prstGeom prst="rect">
            <a:avLst/>
          </a:prstGeom>
          <a:ln w="28575">
            <a:solidFill>
              <a:schemeClr val="bg1"/>
            </a:solidFill>
          </a:ln>
        </p:spPr>
      </p:pic>
      <p:cxnSp>
        <p:nvCxnSpPr>
          <p:cNvPr id="4" name="Straight Arrow Connector 3"/>
          <p:cNvCxnSpPr/>
          <p:nvPr/>
        </p:nvCxnSpPr>
        <p:spPr>
          <a:xfrm>
            <a:off x="1452034" y="4055533"/>
            <a:ext cx="5621866" cy="0"/>
          </a:xfrm>
          <a:prstGeom prst="straightConnector1">
            <a:avLst/>
          </a:prstGeom>
          <a:ln w="412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738567" y="4064464"/>
            <a:ext cx="3048800" cy="307777"/>
          </a:xfrm>
          <a:prstGeom prst="rect">
            <a:avLst/>
          </a:prstGeom>
          <a:noFill/>
        </p:spPr>
        <p:txBody>
          <a:bodyPr wrap="square" rtlCol="0">
            <a:spAutoFit/>
          </a:bodyPr>
          <a:lstStyle/>
          <a:p>
            <a:r>
              <a:rPr lang="en-US" dirty="0" smtClean="0"/>
              <a:t>Time (Distance) left to right</a:t>
            </a:r>
            <a:endParaRPr lang="en-US" dirty="0"/>
          </a:p>
        </p:txBody>
      </p:sp>
      <p:sp>
        <p:nvSpPr>
          <p:cNvPr id="8" name="Rectangle 7"/>
          <p:cNvSpPr/>
          <p:nvPr/>
        </p:nvSpPr>
        <p:spPr>
          <a:xfrm>
            <a:off x="1452034" y="4351866"/>
            <a:ext cx="431800" cy="27093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79734" y="4334932"/>
            <a:ext cx="431800" cy="27093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0761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3151</TotalTime>
  <Words>218</Words>
  <Application>Microsoft Office PowerPoint</Application>
  <PresentationFormat>On-screen Show (16:9)</PresentationFormat>
  <Paragraphs>35</Paragraphs>
  <Slides>10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Oswald</vt:lpstr>
      <vt:lpstr>Ebrima</vt:lpstr>
      <vt:lpstr>Office Theme</vt:lpstr>
      <vt:lpstr> </vt:lpstr>
      <vt:lpstr>PowerPoint Presentation</vt:lpstr>
      <vt:lpstr>PowerPoint Presentation</vt:lpstr>
      <vt:lpstr>PowerPoint Presentation</vt:lpstr>
      <vt:lpstr>Impedance</vt:lpstr>
      <vt:lpstr>Vector Network Analyzer</vt:lpstr>
      <vt:lpstr>Copper Mountain TR1300/1</vt:lpstr>
      <vt:lpstr>Frequency Domain</vt:lpstr>
      <vt:lpstr>Time Domain (Distance)</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Steve</dc:creator>
  <cp:lastModifiedBy>Steve Wilde</cp:lastModifiedBy>
  <cp:revision>89</cp:revision>
  <dcterms:modified xsi:type="dcterms:W3CDTF">2024-07-09T21:27:31Z</dcterms:modified>
</cp:coreProperties>
</file>